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-95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4D6DADF-CAB7-436E-98CE-A55259F9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CB19FFE0-078C-46E8-857E-C1472A4466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31A7C60-4B45-4A3A-9F83-6FBC76C62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7314-CC7D-405D-BE32-41BEF1E95D18}" type="datetimeFigureOut">
              <a:rPr lang="es-ES" smtClean="0"/>
              <a:t>17/9/19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DCA3C64-DAED-49B4-8955-8455B63FD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201EA54-6AAE-40E4-AB16-A4342C19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E0D-765F-4EFA-B2DA-D6112773FE5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87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025B27-68CE-4F86-B6D5-AD8C8AF65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E4910C11-B225-4EE1-BF1C-6982EEE0E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7E4CDDB-D7D1-4FEB-A676-94C5DD51F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7314-CC7D-405D-BE32-41BEF1E95D18}" type="datetimeFigureOut">
              <a:rPr lang="es-ES" smtClean="0"/>
              <a:t>17/9/19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E29760D-06CA-4D21-BDC5-57C1C5EC1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DD96607-4E7F-47EA-9417-58DCC5EDD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E0D-765F-4EFA-B2DA-D6112773FE5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643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693B8F2D-4CBB-4DA6-A525-34E0AA9C9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40EF0504-8650-4CB2-AAAA-09A77A9D9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E90F097-B8E3-4E05-B816-421DF66F6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7314-CC7D-405D-BE32-41BEF1E95D18}" type="datetimeFigureOut">
              <a:rPr lang="es-ES" smtClean="0"/>
              <a:t>17/9/19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C6F7A1F-1BFE-4F3E-BC0A-2AEFA67CF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1C689EA-D8B9-4015-8148-D70CB615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E0D-765F-4EFA-B2DA-D6112773FE5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262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8F7091-7956-4622-BB99-798967FCD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3F22FBD6-E623-44DF-9E09-88D62C767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AC413FE-6726-43AD-A478-7DD66CC98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7314-CC7D-405D-BE32-41BEF1E95D18}" type="datetimeFigureOut">
              <a:rPr lang="es-ES" smtClean="0"/>
              <a:t>17/9/19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97C8F8E-93E0-47CE-B180-66A2C40D9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A4B5602-0925-40D4-B65A-6C39F61F9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E0D-765F-4EFA-B2DA-D6112773FE5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830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958F4B3-7CD8-4F84-8C76-EF15AE747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3D0E3094-DCA5-4D79-8AA8-64D587889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88A2C62-2858-4573-A56D-DB92BE73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7314-CC7D-405D-BE32-41BEF1E95D18}" type="datetimeFigureOut">
              <a:rPr lang="es-ES" smtClean="0"/>
              <a:t>17/9/19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4762ED2-735A-4BA5-91B9-9E72DB4C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5D5758B-7929-4E20-8E2D-CEA900474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E0D-765F-4EFA-B2DA-D6112773FE5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769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A2FFE1-DA9D-4D2A-921A-1BCE85805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EE38ED8-6F6C-48EA-ADC7-95C708936B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3EA9CB4C-D4BB-48D8-8B7B-0D572AC90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361E6690-A336-44B3-890A-AD0E71200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7314-CC7D-405D-BE32-41BEF1E95D18}" type="datetimeFigureOut">
              <a:rPr lang="es-ES" smtClean="0"/>
              <a:t>17/9/19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52405B6A-408A-40DC-9B25-AA088DD34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8E1695F-6299-4A28-B97B-D99E08D8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E0D-765F-4EFA-B2DA-D6112773FE5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90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57BC2F6-71CE-41B6-B64A-B6B61F57B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6C9949-8D2A-4313-9504-30E929E5C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B4C39793-BE77-4825-9B94-1AF170A48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72571C9A-C1A8-4D11-984E-2DC1C0B640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BE1AEE94-8A6B-46E1-AFDF-A9548C3C9A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710ECB1D-9A6B-4870-B6FB-1E30B0E7E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7314-CC7D-405D-BE32-41BEF1E95D18}" type="datetimeFigureOut">
              <a:rPr lang="es-ES" smtClean="0"/>
              <a:t>17/9/19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C475DC2C-71F3-43B1-9508-BA7B28FE7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1B9D7350-C427-4704-BF53-02663DD7F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E0D-765F-4EFA-B2DA-D6112773FE5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60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F8BF435-5C8E-461B-917C-37591322F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85D7BD9E-7979-458C-B2B6-A1D21921D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7314-CC7D-405D-BE32-41BEF1E95D18}" type="datetimeFigureOut">
              <a:rPr lang="es-ES" smtClean="0"/>
              <a:t>17/9/19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76A7469E-EF72-47CF-9A78-0525D4391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1BD3B68-7281-4118-8421-28A7B98A8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E0D-765F-4EFA-B2DA-D6112773FE5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83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7845AD2A-E2B4-4C21-942F-FCD231702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7314-CC7D-405D-BE32-41BEF1E95D18}" type="datetimeFigureOut">
              <a:rPr lang="es-ES" smtClean="0"/>
              <a:t>17/9/19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05DD113B-BB95-443D-B3EF-D38F0F741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7830FF6C-20B9-44C3-901B-40FD83A90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E0D-765F-4EFA-B2DA-D6112773FE5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129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0D64CEE-7669-4801-A5C1-590AD970F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9985704-A342-439D-A47C-3245FBB43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73C54CDF-02AE-474E-A21C-9F61E6AD0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390D5C5A-2382-49A4-8C5C-D984917A9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7314-CC7D-405D-BE32-41BEF1E95D18}" type="datetimeFigureOut">
              <a:rPr lang="es-ES" smtClean="0"/>
              <a:t>17/9/19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959CB07-1D72-466F-B4FE-2F48D6AF6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4947814-21E5-4EB8-BB8F-CCD0FE3E5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E0D-765F-4EFA-B2DA-D6112773FE5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248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BC9045B-168B-469B-876B-9EDF58B98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E8A42A79-57F6-4825-A806-7CBDEA2CD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71B4031A-3980-4385-A191-8AA6F3D8E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19ACE5B-CD2E-4F9F-BA8A-BD4BED276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7314-CC7D-405D-BE32-41BEF1E95D18}" type="datetimeFigureOut">
              <a:rPr lang="es-ES" smtClean="0"/>
              <a:t>17/9/19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FB667914-B389-4451-8D27-3150662C4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34A934D-A5C9-4370-B9AC-DC4CDEC6A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E0D-765F-4EFA-B2DA-D6112773FE5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497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356137C9-3662-4711-B9F7-2E7CC674A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9C8F447-F495-425B-A6D8-06676565D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34E9118-325C-4DCB-8A0D-F8F7FFA22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D7314-CC7D-405D-BE32-41BEF1E95D18}" type="datetimeFigureOut">
              <a:rPr lang="es-ES" smtClean="0"/>
              <a:t>17/9/19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1CBEB69-3059-41D4-A185-1AB9C1F976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6963BD5-D670-490B-B397-B247988A1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2EE0D-765F-4EFA-B2DA-D6112773FE5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722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ehQ3czHH5CSjfdmo7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C227AEC0-3337-42CB-820F-63AFA6576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281" y="335690"/>
            <a:ext cx="10111747" cy="1658679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sz="1800" dirty="0">
                <a:latin typeface="+mn-lt"/>
              </a:rPr>
              <a:t>PRESENTACIÓN DE LA PUBLICACIÓN</a:t>
            </a:r>
            <a:r>
              <a:rPr lang="es-ES" sz="2200" dirty="0">
                <a:latin typeface="+mn-lt"/>
              </a:rPr>
              <a:t/>
            </a:r>
            <a:br>
              <a:rPr lang="es-ES" sz="2200" dirty="0">
                <a:latin typeface="+mn-lt"/>
              </a:rPr>
            </a:br>
            <a:r>
              <a:rPr lang="es-ES" sz="2200" dirty="0" smtClean="0">
                <a:latin typeface="+mn-lt"/>
              </a:rPr>
              <a:t/>
            </a:r>
            <a:br>
              <a:rPr lang="es-ES" sz="2200" dirty="0" smtClean="0">
                <a:latin typeface="+mn-lt"/>
              </a:rPr>
            </a:br>
            <a:r>
              <a:rPr lang="es-ES" sz="2000" b="1" i="1" dirty="0" smtClean="0">
                <a:latin typeface="+mn-lt"/>
              </a:rPr>
              <a:t>AVANZANDO </a:t>
            </a:r>
            <a:r>
              <a:rPr lang="es-ES" sz="2000" b="1" i="1" dirty="0">
                <a:latin typeface="+mn-lt"/>
              </a:rPr>
              <a:t>EN LA </a:t>
            </a:r>
            <a:r>
              <a:rPr lang="es-ES" sz="2000" b="1" i="1" dirty="0" smtClean="0">
                <a:latin typeface="+mn-lt"/>
              </a:rPr>
              <a:t>INCLUSI</a:t>
            </a:r>
            <a:r>
              <a:rPr lang="es-ES" sz="2000" b="1" i="1" dirty="0" smtClean="0">
                <a:latin typeface="+mn-lt"/>
              </a:rPr>
              <a:t>Ó</a:t>
            </a:r>
            <a:r>
              <a:rPr lang="es-ES" sz="2000" b="1" i="1" dirty="0" smtClean="0">
                <a:latin typeface="+mn-lt"/>
              </a:rPr>
              <a:t>N.</a:t>
            </a:r>
            <a:r>
              <a:rPr lang="es-ES" sz="2000" b="1" i="1" dirty="0">
                <a:latin typeface="+mn-lt"/>
              </a:rPr>
              <a:t/>
            </a:r>
            <a:br>
              <a:rPr lang="es-ES" sz="2000" b="1" i="1" dirty="0">
                <a:latin typeface="+mn-lt"/>
              </a:rPr>
            </a:br>
            <a:r>
              <a:rPr lang="es-ES" sz="2000" b="1" i="1" dirty="0">
                <a:latin typeface="+mn-lt"/>
              </a:rPr>
              <a:t>BALANCE DE LOGROS ALCANZADOS Y AGENDA PENDIENTE EN EL </a:t>
            </a:r>
            <a:r>
              <a:rPr lang="es-ES" sz="2000" b="1" i="1" dirty="0" smtClean="0">
                <a:latin typeface="+mn-lt"/>
              </a:rPr>
              <a:t/>
            </a:r>
            <a:br>
              <a:rPr lang="es-ES" sz="2000" b="1" i="1" dirty="0" smtClean="0">
                <a:latin typeface="+mn-lt"/>
              </a:rPr>
            </a:br>
            <a:r>
              <a:rPr lang="es-ES" sz="2000" b="1" i="1" dirty="0" smtClean="0">
                <a:latin typeface="+mn-lt"/>
              </a:rPr>
              <a:t>DERECHO </a:t>
            </a:r>
            <a:r>
              <a:rPr lang="es-ES" sz="2000" b="1" i="1" dirty="0">
                <a:latin typeface="+mn-lt"/>
              </a:rPr>
              <a:t>ESPAÑOL DE LA DISCAPACIDAD</a:t>
            </a: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</p:txBody>
      </p:sp>
      <p:sp>
        <p:nvSpPr>
          <p:cNvPr id="6" name="Marcador de texto 5">
            <a:extLst>
              <a:ext uri="{FF2B5EF4-FFF2-40B4-BE49-F238E27FC236}">
                <a16:creationId xmlns="" xmlns:a16="http://schemas.microsoft.com/office/drawing/2014/main" id="{2B78F9ED-F712-4E86-9D6D-BFC39B58C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1" y="1701209"/>
            <a:ext cx="5074903" cy="4508205"/>
          </a:xfrm>
          <a:solidFill>
            <a:schemeClr val="bg1"/>
          </a:solidFill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</a:pPr>
            <a:endParaRPr lang="es-ES" sz="2900" b="1" i="1" dirty="0"/>
          </a:p>
          <a:p>
            <a:pPr algn="just">
              <a:lnSpc>
                <a:spcPct val="150000"/>
              </a:lnSpc>
            </a:pPr>
            <a:r>
              <a:rPr lang="es-ES" sz="3400" b="1" i="1" dirty="0"/>
              <a:t>Luis Cayo Pérez Bueno</a:t>
            </a:r>
            <a:r>
              <a:rPr lang="es-ES" sz="3400" b="1" i="1" dirty="0" smtClean="0"/>
              <a:t>, presidente </a:t>
            </a:r>
            <a:r>
              <a:rPr lang="es-ES" sz="3400" b="1" i="1" dirty="0"/>
              <a:t>de la Fundación Derecho y Discapacidad y del CERMI Estatal</a:t>
            </a:r>
            <a:r>
              <a:rPr lang="es-ES" sz="3400" b="1" i="1" dirty="0" smtClean="0"/>
              <a:t>, y </a:t>
            </a:r>
            <a:r>
              <a:rPr lang="es-ES" sz="3400" b="1" i="1" dirty="0"/>
              <a:t>Javier Miranda Erro, presidente de la Fundación Caja Navarra, se complacen en invitarle a la presentación de la publicación que recoge los materiales del II Congreso Nacional de Derecho de la Discapacidad, acto que tendrá lugar el próximo lunes 14 de octubre de 2019, a las 12,00 h. </a:t>
            </a:r>
            <a:r>
              <a:rPr lang="es-ES" sz="3400" b="1" i="1" smtClean="0"/>
              <a:t>en el </a:t>
            </a:r>
            <a:r>
              <a:rPr lang="es-ES" sz="3400" b="1" i="1" dirty="0" smtClean="0"/>
              <a:t>Auditorio de la Fundaci</a:t>
            </a:r>
            <a:r>
              <a:rPr lang="es-ES" sz="3400" b="1" i="1" dirty="0" smtClean="0"/>
              <a:t>ón </a:t>
            </a:r>
            <a:r>
              <a:rPr lang="es-ES" sz="3400" b="1" i="1" dirty="0" err="1" smtClean="0"/>
              <a:t>CajaNavarra</a:t>
            </a:r>
            <a:r>
              <a:rPr lang="es-ES" sz="3400" b="1" i="1" dirty="0" smtClean="0"/>
              <a:t> </a:t>
            </a:r>
            <a:r>
              <a:rPr lang="es-ES" sz="3400" b="1" i="1" dirty="0" smtClean="0"/>
              <a:t>(</a:t>
            </a:r>
            <a:r>
              <a:rPr lang="es-ES" sz="3400" b="1" i="1" dirty="0"/>
              <a:t>Avenida Pío XII, 2- Pamplona).</a:t>
            </a:r>
          </a:p>
          <a:p>
            <a:pPr algn="just">
              <a:lnSpc>
                <a:spcPct val="150000"/>
              </a:lnSpc>
            </a:pPr>
            <a:endParaRPr lang="es-ES" sz="3400" b="1" i="1" dirty="0"/>
          </a:p>
          <a:p>
            <a:pPr algn="just">
              <a:lnSpc>
                <a:spcPct val="150000"/>
              </a:lnSpc>
            </a:pPr>
            <a:endParaRPr lang="es-ES" sz="2900" b="1" i="1" dirty="0"/>
          </a:p>
          <a:p>
            <a:pPr algn="just">
              <a:lnSpc>
                <a:spcPct val="150000"/>
              </a:lnSpc>
            </a:pPr>
            <a:endParaRPr lang="es-ES" sz="2000" dirty="0"/>
          </a:p>
          <a:p>
            <a:endParaRPr lang="es-ES" b="1" dirty="0">
              <a:solidFill>
                <a:schemeClr val="bg1"/>
              </a:solidFill>
            </a:endParaRPr>
          </a:p>
          <a:p>
            <a:endParaRPr lang="es-ES" b="1" dirty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chemeClr val="bg1"/>
                </a:solidFill>
              </a:rPr>
              <a:t/>
            </a:r>
            <a:br>
              <a:rPr lang="es-ES" b="1" dirty="0">
                <a:solidFill>
                  <a:schemeClr val="bg1"/>
                </a:solidFill>
              </a:rPr>
            </a:br>
            <a:endParaRPr lang="es-ES" b="1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="" xmlns:a16="http://schemas.microsoft.com/office/drawing/2014/main" id="{4F80F08F-F135-466D-A569-78DB3779E67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196189" y="4585979"/>
            <a:ext cx="4865030" cy="18290"/>
          </a:xfrm>
          <a:prstGeom prst="rect">
            <a:avLst/>
          </a:prstGeom>
        </p:spPr>
      </p:pic>
      <p:sp>
        <p:nvSpPr>
          <p:cNvPr id="12" name="Marcador de texto 5">
            <a:extLst>
              <a:ext uri="{FF2B5EF4-FFF2-40B4-BE49-F238E27FC236}">
                <a16:creationId xmlns="" xmlns:a16="http://schemas.microsoft.com/office/drawing/2014/main" id="{B4175727-8E20-48C4-93B8-D22483B2E91D}"/>
              </a:ext>
            </a:extLst>
          </p:cNvPr>
          <p:cNvSpPr txBox="1">
            <a:spLocks/>
          </p:cNvSpPr>
          <p:nvPr/>
        </p:nvSpPr>
        <p:spPr>
          <a:xfrm>
            <a:off x="6095999" y="4614594"/>
            <a:ext cx="4865029" cy="177778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" sz="1200" b="1" i="1" dirty="0"/>
              <a:t>Acto accesible      </a:t>
            </a:r>
          </a:p>
          <a:p>
            <a:pPr algn="just">
              <a:lnSpc>
                <a:spcPct val="150000"/>
              </a:lnSpc>
            </a:pPr>
            <a:r>
              <a:rPr lang="es-ES" sz="1200" i="1" dirty="0"/>
              <a:t>Tras la presentación, se ofrecerá un aperitivo </a:t>
            </a:r>
          </a:p>
          <a:p>
            <a:pPr algn="just">
              <a:lnSpc>
                <a:spcPct val="150000"/>
              </a:lnSpc>
            </a:pPr>
            <a:r>
              <a:rPr lang="es-ES" sz="1200" i="1" dirty="0"/>
              <a:t>Se ruega confirmación de asistencia a través del siguiente formulario: </a:t>
            </a:r>
            <a:endParaRPr lang="es-ES" sz="1200" dirty="0"/>
          </a:p>
          <a:p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https://forms.gle/</a:t>
            </a:r>
            <a:r>
              <a:rPr lang="es-ES" sz="1200" dirty="0" smtClean="0">
                <a:hlinkClick r:id="rId3"/>
              </a:rPr>
              <a:t>ehQ3czHH5CSjfdmo7</a:t>
            </a:r>
            <a:endParaRPr lang="es-ES" sz="1200" dirty="0" smtClean="0"/>
          </a:p>
          <a:p>
            <a:endParaRPr lang="es-ES" sz="1200" dirty="0"/>
          </a:p>
          <a:p>
            <a:endParaRPr lang="es-ES" sz="1000" b="1" dirty="0">
              <a:solidFill>
                <a:schemeClr val="bg1"/>
              </a:solidFill>
            </a:endParaRPr>
          </a:p>
          <a:p>
            <a:endParaRPr lang="es-ES" sz="1000" b="1" dirty="0">
              <a:solidFill>
                <a:schemeClr val="bg1"/>
              </a:solidFill>
            </a:endParaRPr>
          </a:p>
          <a:p>
            <a:r>
              <a:rPr lang="es-ES" sz="1000" b="1" dirty="0">
                <a:solidFill>
                  <a:schemeClr val="bg1"/>
                </a:solidFill>
              </a:rPr>
              <a:t/>
            </a:r>
            <a:br>
              <a:rPr lang="es-ES" sz="1000" b="1" dirty="0">
                <a:solidFill>
                  <a:schemeClr val="bg1"/>
                </a:solidFill>
              </a:rPr>
            </a:br>
            <a:endParaRPr lang="es-ES" sz="1000" b="1" dirty="0">
              <a:solidFill>
                <a:schemeClr val="bg1"/>
              </a:solidFill>
            </a:endParaRPr>
          </a:p>
          <a:p>
            <a:endParaRPr lang="es-ES" sz="1000" dirty="0">
              <a:solidFill>
                <a:schemeClr val="bg1"/>
              </a:solidFill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="" xmlns:a16="http://schemas.microsoft.com/office/drawing/2014/main" id="{A372DE77-E76D-4AC9-8610-A4056F22730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196189" y="1874193"/>
            <a:ext cx="4865030" cy="1829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120" y="4687865"/>
            <a:ext cx="351337" cy="323600"/>
          </a:xfrm>
          <a:prstGeom prst="rect">
            <a:avLst/>
          </a:prstGeom>
        </p:spPr>
      </p:pic>
      <p:pic>
        <p:nvPicPr>
          <p:cNvPr id="9" name="Marcador de contenido 8">
            <a:extLst>
              <a:ext uri="{FF2B5EF4-FFF2-40B4-BE49-F238E27FC236}">
                <a16:creationId xmlns="" xmlns:a16="http://schemas.microsoft.com/office/drawing/2014/main" id="{0B03339C-553E-4891-8DA9-932D6C0535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71" b="3490"/>
          <a:stretch/>
        </p:blipFill>
        <p:spPr>
          <a:xfrm>
            <a:off x="849282" y="1701210"/>
            <a:ext cx="4155771" cy="4007259"/>
          </a:xfrm>
        </p:spPr>
      </p:pic>
    </p:spTree>
    <p:extLst>
      <p:ext uri="{BB962C8B-B14F-4D97-AF65-F5344CB8AC3E}">
        <p14:creationId xmlns:p14="http://schemas.microsoft.com/office/powerpoint/2010/main" val="28250867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117</Words>
  <Application>Microsoft Macintosh PowerPoint</Application>
  <PresentationFormat>Personalizado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     PRESENTACIÓN DE LA PUBLICACIÓN  AVANZANDO EN LA INCLUSIÓN. BALANCE DE LOGROS ALCANZADOS Y AGENDA PENDIENTE EN EL  DERECHO ESPAÑOL DE LA DISCAPACIDAD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AVANZANDO EN LA INCLUSION BALANCE DE LOGROS ALCANZADOS Y AGENDA PENDIENTE EN EL DERECHO ESPAÑOL DE LA DISCAPACIDAD</dc:title>
  <dc:creator>usuario</dc:creator>
  <cp:lastModifiedBy>LCPB</cp:lastModifiedBy>
  <cp:revision>11</cp:revision>
  <dcterms:created xsi:type="dcterms:W3CDTF">2019-09-16T13:39:25Z</dcterms:created>
  <dcterms:modified xsi:type="dcterms:W3CDTF">2019-09-17T16:18:59Z</dcterms:modified>
</cp:coreProperties>
</file>