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media/image3.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notesMasterIdLst>
    <p:notesMasterId r:id="rId5"/>
  </p:notes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4533" autoAdjust="0"/>
    <p:restoredTop sz="94660"/>
  </p:normalViewPr>
  <p:slideViewPr>
    <p:cSldViewPr snapToGrid="0">
      <p:cViewPr varScale="1">
        <p:scale>
          <a:sx n="74" d="100"/>
          <a:sy n="74" d="100"/>
        </p:scale>
        <p:origin x="99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E13CED-0FC7-4A6C-802A-F76A7C36FEFF}" type="datetimeFigureOut">
              <a:rPr lang="es-ES" smtClean="0"/>
              <a:t>16/10/2019</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3CFAA6-7DB0-4419-8269-EBBCAE655C94}" type="slidenum">
              <a:rPr lang="es-ES" smtClean="0"/>
              <a:t>‹Nº›</a:t>
            </a:fld>
            <a:endParaRPr lang="es-ES"/>
          </a:p>
        </p:txBody>
      </p:sp>
    </p:spTree>
    <p:extLst>
      <p:ext uri="{BB962C8B-B14F-4D97-AF65-F5344CB8AC3E}">
        <p14:creationId xmlns:p14="http://schemas.microsoft.com/office/powerpoint/2010/main" val="252071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082103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8560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4041554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089518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0801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747932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834473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00361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545857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66513543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6848001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47444382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89775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71414931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9456482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2097827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586B75A-687E-405C-8A0B-8D00578BA2C3}" type="datetimeFigureOut">
              <a:rPr lang="en-US" smtClean="0"/>
              <a:pPr/>
              <a:t>10/16/2019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154390434"/>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descr="LOGOTIPO DE FUNDACIÓN CERMI MUJERES Y LOGOTIPO DEL MINISTERIO DE ASUNTOS EXTERIORES Y DE COOPERACION &#10;&#10;AULA DE FORMACION  EN DERECHOS HUMANOS Y DISCAPACIDAD DESDE UN &#10;ENFOQUE DE GÉNERO. II EDICIÓN NO MÁS INSTITUCIONALIZACIONES. FECHA 19 DE DICIEMBRE A LAS 12.00 A 13.30. CALLE RECOLETOS 1 BAJO MADRID. &#10;SE RUEGA CONFIRMACION: fundacioncermimujeres@fundacioncermimujeres.es "/>
          <p:cNvSpPr>
            <a:spLocks noGrp="1"/>
          </p:cNvSpPr>
          <p:nvPr>
            <p:ph type="subTitle" idx="1"/>
          </p:nvPr>
        </p:nvSpPr>
        <p:spPr>
          <a:xfrm>
            <a:off x="803566" y="1437068"/>
            <a:ext cx="8448540" cy="4189638"/>
          </a:xfrm>
        </p:spPr>
        <p:style>
          <a:lnRef idx="2">
            <a:schemeClr val="accent2"/>
          </a:lnRef>
          <a:fillRef idx="1">
            <a:schemeClr val="lt1"/>
          </a:fillRef>
          <a:effectRef idx="0">
            <a:schemeClr val="accent2"/>
          </a:effectRef>
          <a:fontRef idx="minor">
            <a:schemeClr val="dk1"/>
          </a:fontRef>
        </p:style>
        <p:txBody>
          <a:bodyPr>
            <a:noAutofit/>
          </a:bodyPr>
          <a:lstStyle/>
          <a:p>
            <a:pPr algn="ctr"/>
            <a:r>
              <a:rPr lang="es-ES" b="1" dirty="0">
                <a:solidFill>
                  <a:schemeClr val="accent5">
                    <a:lumMod val="50000"/>
                  </a:schemeClr>
                </a:solidFill>
              </a:rPr>
              <a:t>Plataforma de formación </a:t>
            </a:r>
          </a:p>
          <a:p>
            <a:pPr algn="ctr"/>
            <a:r>
              <a:rPr lang="es-ES" sz="3200" b="1" dirty="0" smtClean="0">
                <a:solidFill>
                  <a:schemeClr val="tx1"/>
                </a:solidFill>
                <a:latin typeface="Arial Nova Cond Light" panose="020B0306020202020204" pitchFamily="34" charset="0"/>
              </a:rPr>
              <a:t>Dúo Inclusión </a:t>
            </a:r>
          </a:p>
          <a:p>
            <a:pPr algn="ctr"/>
            <a:r>
              <a:rPr lang="es-ES" sz="3200" b="1" dirty="0" smtClean="0">
                <a:solidFill>
                  <a:schemeClr val="tx1"/>
                </a:solidFill>
                <a:latin typeface="Arial Nova Cond Light" panose="020B0306020202020204" pitchFamily="34" charset="0"/>
              </a:rPr>
              <a:t>II Edición</a:t>
            </a:r>
          </a:p>
          <a:p>
            <a:pPr algn="ctr"/>
            <a:r>
              <a:rPr lang="es-ES" sz="3200" b="1" dirty="0" smtClean="0">
                <a:solidFill>
                  <a:schemeClr val="accent5">
                    <a:lumMod val="50000"/>
                  </a:schemeClr>
                </a:solidFill>
                <a:latin typeface="Arial Nova Cond Light" panose="020B0306020202020204" pitchFamily="34" charset="0"/>
              </a:rPr>
              <a:t> </a:t>
            </a:r>
            <a:r>
              <a:rPr lang="es-ES" sz="4400" b="1" dirty="0" smtClean="0">
                <a:solidFill>
                  <a:schemeClr val="accent5">
                    <a:lumMod val="50000"/>
                  </a:schemeClr>
                </a:solidFill>
                <a:latin typeface="Arial Nova Cond Light" panose="020B0306020202020204" pitchFamily="34" charset="0"/>
              </a:rPr>
              <a:t>“Derechos Humanos, Género y Discapacidad</a:t>
            </a:r>
            <a:r>
              <a:rPr lang="es-ES" sz="4400" b="1" dirty="0" smtClean="0">
                <a:solidFill>
                  <a:schemeClr val="accent5">
                    <a:lumMod val="50000"/>
                  </a:schemeClr>
                </a:solidFill>
              </a:rPr>
              <a:t>”</a:t>
            </a:r>
            <a:endParaRPr lang="es-ES" sz="4400" b="1" dirty="0">
              <a:solidFill>
                <a:schemeClr val="accent5">
                  <a:lumMod val="50000"/>
                </a:schemeClr>
              </a:solidFill>
            </a:endParaRPr>
          </a:p>
          <a:p>
            <a:r>
              <a:rPr lang="es-ES" sz="3200" dirty="0"/>
              <a:t/>
            </a:r>
            <a:br>
              <a:rPr lang="es-ES" sz="3200" dirty="0"/>
            </a:br>
            <a:endParaRPr lang="es-ES" sz="3200" b="1" i="1" dirty="0">
              <a:solidFill>
                <a:schemeClr val="accent5">
                  <a:lumMod val="50000"/>
                </a:schemeClr>
              </a:solidFill>
              <a:latin typeface="Arial Nova Cond Light" panose="020B0306020202020204" pitchFamily="34" charset="0"/>
            </a:endParaRPr>
          </a:p>
        </p:txBody>
      </p:sp>
      <p:sp>
        <p:nvSpPr>
          <p:cNvPr id="16" name="Rectángulo 15" descr="FECHA DE INICIO: 1 de junio de 2019&#10;FECHA DE FINALIZACIÓN: &#10;15 de julio de 2019&#10;INSCRIPCIÓN GRATUITA&#10;DURACIÓN: 30 horas&#10;&#10;&#10;Formación accesible: &#10;"/>
          <p:cNvSpPr/>
          <p:nvPr/>
        </p:nvSpPr>
        <p:spPr>
          <a:xfrm>
            <a:off x="8862661" y="1622795"/>
            <a:ext cx="3188114" cy="3354765"/>
          </a:xfrm>
          <a:prstGeom prst="rect">
            <a:avLst/>
          </a:prstGeom>
        </p:spPr>
        <p:txBody>
          <a:bodyPr wrap="square">
            <a:spAutoFit/>
          </a:bodyPr>
          <a:lstStyle/>
          <a:p>
            <a:pPr marL="483870">
              <a:spcBef>
                <a:spcPts val="920"/>
              </a:spcBef>
              <a:spcAft>
                <a:spcPts val="0"/>
              </a:spcAft>
            </a:pPr>
            <a:endParaRPr lang="es-ES" dirty="0" smtClean="0">
              <a:solidFill>
                <a:srgbClr val="090909"/>
              </a:solidFill>
              <a:latin typeface="Arial" panose="020B0604020202020204" pitchFamily="34" charset="0"/>
              <a:ea typeface="Impact" panose="020B0806030902050204" pitchFamily="34" charset="0"/>
              <a:cs typeface="Arial" panose="020B0604020202020204" pitchFamily="34" charset="0"/>
            </a:endParaRPr>
          </a:p>
          <a:p>
            <a:pPr marL="483870">
              <a:spcBef>
                <a:spcPts val="920"/>
              </a:spcBef>
              <a:spcAft>
                <a:spcPts val="0"/>
              </a:spcAft>
            </a:pPr>
            <a:endParaRPr lang="es-ES" dirty="0" smtClean="0">
              <a:solidFill>
                <a:srgbClr val="090909"/>
              </a:solidFill>
              <a:latin typeface="Arial" panose="020B0604020202020204" pitchFamily="34" charset="0"/>
              <a:ea typeface="Impact" panose="020B0806030902050204" pitchFamily="34" charset="0"/>
              <a:cs typeface="Arial" panose="020B0604020202020204" pitchFamily="34" charset="0"/>
            </a:endParaRPr>
          </a:p>
          <a:p>
            <a:pPr marL="483870">
              <a:spcBef>
                <a:spcPts val="920"/>
              </a:spcBef>
            </a:pPr>
            <a:r>
              <a:rPr lang="es-ES" sz="1600" b="1" dirty="0" smtClean="0">
                <a:solidFill>
                  <a:srgbClr val="090909"/>
                </a:solidFill>
                <a:latin typeface="Arial Narrow" panose="020B0606020202030204" pitchFamily="34" charset="0"/>
                <a:ea typeface="Impact" panose="020B0806030902050204" pitchFamily="34" charset="0"/>
                <a:cs typeface="Arial" panose="020B0604020202020204" pitchFamily="34" charset="0"/>
              </a:rPr>
              <a:t>INICIO: 		</a:t>
            </a:r>
            <a:r>
              <a:rPr lang="es-ES" sz="1600" b="1" dirty="0" smtClean="0">
                <a:solidFill>
                  <a:srgbClr val="090909"/>
                </a:solidFill>
                <a:latin typeface="Arial Narrow" panose="020B0606020202030204" pitchFamily="34" charset="0"/>
                <a:ea typeface="Impact" panose="020B0806030902050204" pitchFamily="34" charset="0"/>
                <a:cs typeface="Arial" panose="020B0604020202020204" pitchFamily="34" charset="0"/>
              </a:rPr>
              <a:t>01/11/2019</a:t>
            </a:r>
            <a:endParaRPr lang="es-ES" sz="1600" b="1" dirty="0">
              <a:solidFill>
                <a:srgbClr val="090909"/>
              </a:solidFill>
              <a:latin typeface="Arial Narrow" panose="020B0606020202030204" pitchFamily="34" charset="0"/>
              <a:ea typeface="Impact" panose="020B0806030902050204" pitchFamily="34" charset="0"/>
              <a:cs typeface="Arial" panose="020B0604020202020204" pitchFamily="34" charset="0"/>
            </a:endParaRPr>
          </a:p>
          <a:p>
            <a:pPr marL="483870">
              <a:spcBef>
                <a:spcPts val="920"/>
              </a:spcBef>
              <a:spcAft>
                <a:spcPts val="0"/>
              </a:spcAft>
            </a:pPr>
            <a:r>
              <a:rPr lang="es-ES" sz="1600" b="1" dirty="0" smtClean="0">
                <a:solidFill>
                  <a:srgbClr val="090909"/>
                </a:solidFill>
                <a:latin typeface="Arial Narrow" panose="020B0606020202030204" pitchFamily="34" charset="0"/>
                <a:ea typeface="Impact" panose="020B0806030902050204" pitchFamily="34" charset="0"/>
                <a:cs typeface="Arial" panose="020B0604020202020204" pitchFamily="34" charset="0"/>
              </a:rPr>
              <a:t>FINALIZACIÓN: 	15/12/2019</a:t>
            </a:r>
            <a:endParaRPr lang="es-ES" sz="1600" b="1" dirty="0">
              <a:solidFill>
                <a:srgbClr val="090909"/>
              </a:solidFill>
              <a:latin typeface="Arial Narrow" panose="020B0606020202030204" pitchFamily="34" charset="0"/>
              <a:ea typeface="Impact" panose="020B0806030902050204" pitchFamily="34" charset="0"/>
              <a:cs typeface="Arial" panose="020B0604020202020204" pitchFamily="34" charset="0"/>
            </a:endParaRPr>
          </a:p>
          <a:p>
            <a:pPr marL="483870">
              <a:spcBef>
                <a:spcPts val="920"/>
              </a:spcBef>
              <a:spcAft>
                <a:spcPts val="0"/>
              </a:spcAft>
            </a:pPr>
            <a:r>
              <a:rPr lang="es-ES" sz="1600" b="1" dirty="0" smtClean="0">
                <a:solidFill>
                  <a:srgbClr val="090909"/>
                </a:solidFill>
                <a:latin typeface="Arial Narrow" panose="020B0606020202030204" pitchFamily="34" charset="0"/>
                <a:ea typeface="Impact" panose="020B0806030902050204" pitchFamily="34" charset="0"/>
                <a:cs typeface="Arial" panose="020B0604020202020204" pitchFamily="34" charset="0"/>
              </a:rPr>
              <a:t>DURACIÓN: 	30 horas</a:t>
            </a:r>
          </a:p>
          <a:p>
            <a:pPr marL="483870">
              <a:spcBef>
                <a:spcPts val="920"/>
              </a:spcBef>
            </a:pPr>
            <a:r>
              <a:rPr lang="es-ES" sz="1600" b="1" dirty="0">
                <a:solidFill>
                  <a:srgbClr val="090909"/>
                </a:solidFill>
                <a:latin typeface="Arial Narrow" panose="020B0606020202030204" pitchFamily="34" charset="0"/>
                <a:ea typeface="Impact" panose="020B0806030902050204" pitchFamily="34" charset="0"/>
                <a:cs typeface="Arial" panose="020B0604020202020204" pitchFamily="34" charset="0"/>
              </a:rPr>
              <a:t>INSCRIPCIÓN GRATUITA</a:t>
            </a:r>
          </a:p>
          <a:p>
            <a:pPr marL="483870">
              <a:spcBef>
                <a:spcPts val="920"/>
              </a:spcBef>
              <a:spcAft>
                <a:spcPts val="0"/>
              </a:spcAft>
            </a:pPr>
            <a:endParaRPr lang="es-ES" sz="1600" dirty="0" smtClean="0">
              <a:solidFill>
                <a:srgbClr val="090909"/>
              </a:solidFill>
              <a:latin typeface="Arial" panose="020B0604020202020204" pitchFamily="34" charset="0"/>
              <a:ea typeface="Impact" panose="020B0806030902050204" pitchFamily="34" charset="0"/>
              <a:cs typeface="Arial" panose="020B0604020202020204" pitchFamily="34" charset="0"/>
            </a:endParaRPr>
          </a:p>
          <a:p>
            <a:pPr marL="483870">
              <a:spcBef>
                <a:spcPts val="920"/>
              </a:spcBef>
              <a:spcAft>
                <a:spcPts val="0"/>
              </a:spcAft>
            </a:pPr>
            <a:endParaRPr lang="es-ES" dirty="0">
              <a:solidFill>
                <a:srgbClr val="090909"/>
              </a:solidFill>
              <a:latin typeface="Arial" panose="020B0604020202020204" pitchFamily="34" charset="0"/>
              <a:ea typeface="Impact" panose="020B0806030902050204" pitchFamily="34" charset="0"/>
              <a:cs typeface="Arial" panose="020B0604020202020204" pitchFamily="34" charset="0"/>
            </a:endParaRPr>
          </a:p>
          <a:p>
            <a:pPr marL="483870">
              <a:spcBef>
                <a:spcPts val="920"/>
              </a:spcBef>
              <a:spcAft>
                <a:spcPts val="0"/>
              </a:spcAft>
            </a:pPr>
            <a:r>
              <a:rPr lang="es-ES" i="1" dirty="0" smtClean="0">
                <a:solidFill>
                  <a:srgbClr val="090909"/>
                </a:solidFill>
                <a:latin typeface="Arial" panose="020B0604020202020204" pitchFamily="34" charset="0"/>
                <a:ea typeface="Impact" panose="020B0806030902050204" pitchFamily="34" charset="0"/>
                <a:cs typeface="Arial" panose="020B0604020202020204" pitchFamily="34" charset="0"/>
              </a:rPr>
              <a:t>Formación </a:t>
            </a:r>
            <a:r>
              <a:rPr lang="es-ES" i="1" dirty="0">
                <a:solidFill>
                  <a:srgbClr val="090909"/>
                </a:solidFill>
                <a:latin typeface="Arial" panose="020B0604020202020204" pitchFamily="34" charset="0"/>
                <a:ea typeface="Impact" panose="020B0806030902050204" pitchFamily="34" charset="0"/>
                <a:cs typeface="Arial" panose="020B0604020202020204" pitchFamily="34" charset="0"/>
              </a:rPr>
              <a:t>accesible: </a:t>
            </a:r>
          </a:p>
        </p:txBody>
      </p:sp>
      <p:pic>
        <p:nvPicPr>
          <p:cNvPr id="7" name="Imagen 6" descr="Logotipo de la Fundación CERMI Mujer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079" y="143744"/>
            <a:ext cx="1676016" cy="838008"/>
          </a:xfrm>
          <a:prstGeom prst="rect">
            <a:avLst/>
          </a:prstGeom>
        </p:spPr>
      </p:pic>
      <p:pic>
        <p:nvPicPr>
          <p:cNvPr id="15" name="Imagen 1" descr="Resultado de imagen de logo acto accesib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29648" y="5077023"/>
            <a:ext cx="416790" cy="4167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descr="Se ruega confirmación: fundacioncermimujeres@fundacioncermimujeres.es&#10;"/>
          <p:cNvSpPr/>
          <p:nvPr/>
        </p:nvSpPr>
        <p:spPr>
          <a:xfrm>
            <a:off x="1172583" y="5472498"/>
            <a:ext cx="5215338" cy="1038746"/>
          </a:xfrm>
          <a:prstGeom prst="rect">
            <a:avLst/>
          </a:prstGeom>
        </p:spPr>
        <p:txBody>
          <a:bodyPr wrap="square">
            <a:spAutoFit/>
          </a:bodyPr>
          <a:lstStyle/>
          <a:p>
            <a:pPr marL="483870">
              <a:spcBef>
                <a:spcPts val="920"/>
              </a:spcBef>
              <a:spcAft>
                <a:spcPts val="0"/>
              </a:spcAft>
            </a:pPr>
            <a:endParaRPr lang="es-ES" dirty="0" smtClean="0">
              <a:solidFill>
                <a:srgbClr val="090909"/>
              </a:solidFill>
              <a:latin typeface="Arial" panose="020B0604020202020204" pitchFamily="34" charset="0"/>
              <a:ea typeface="Impact" panose="020B0806030902050204" pitchFamily="34" charset="0"/>
              <a:cs typeface="Arial" panose="020B0604020202020204" pitchFamily="34" charset="0"/>
            </a:endParaRPr>
          </a:p>
          <a:p>
            <a:pPr marL="483870">
              <a:spcBef>
                <a:spcPts val="920"/>
              </a:spcBef>
              <a:spcAft>
                <a:spcPts val="0"/>
              </a:spcAft>
            </a:pPr>
            <a:r>
              <a:rPr lang="es-ES" b="1" dirty="0" smtClean="0">
                <a:latin typeface="Arial Nova Cond Light" panose="020B0306020202020204" pitchFamily="34" charset="0"/>
                <a:ea typeface="Impact" panose="020B0806030902050204" pitchFamily="34" charset="0"/>
                <a:cs typeface="Arial" panose="020B0604020202020204" pitchFamily="34" charset="0"/>
              </a:rPr>
              <a:t>Inscripción</a:t>
            </a:r>
            <a:r>
              <a:rPr lang="es-ES" b="1" dirty="0" smtClean="0">
                <a:latin typeface="Arial Nova Cond Light" panose="020B0306020202020204" pitchFamily="34" charset="0"/>
                <a:ea typeface="Impact" panose="020B0806030902050204" pitchFamily="34" charset="0"/>
                <a:cs typeface="Arial" panose="020B0604020202020204" pitchFamily="34" charset="0"/>
              </a:rPr>
              <a:t>: https</a:t>
            </a:r>
            <a:r>
              <a:rPr lang="es-ES" b="1" dirty="0">
                <a:latin typeface="Arial Nova Cond Light" panose="020B0306020202020204" pitchFamily="34" charset="0"/>
                <a:ea typeface="Impact" panose="020B0806030902050204" pitchFamily="34" charset="0"/>
                <a:cs typeface="Arial" panose="020B0604020202020204" pitchFamily="34" charset="0"/>
              </a:rPr>
              <a:t>://forms.gle/eCBZQE4RtVq1aC6M9</a:t>
            </a:r>
            <a:endParaRPr lang="es-ES" dirty="0">
              <a:latin typeface="Arial Nova Cond Light" panose="020B0306020202020204" pitchFamily="34" charset="0"/>
              <a:ea typeface="Impact" panose="020B0806030902050204" pitchFamily="34" charset="0"/>
              <a:cs typeface="Arial" panose="020B0604020202020204" pitchFamily="34" charset="0"/>
            </a:endParaRPr>
          </a:p>
        </p:txBody>
      </p:sp>
      <p:pic>
        <p:nvPicPr>
          <p:cNvPr id="5" name="Imagen 4" descr="Logo Ministerio de Sanidad, Consumo y Bienestar Social. IRP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4934" y="182878"/>
            <a:ext cx="2340359" cy="901539"/>
          </a:xfrm>
          <a:prstGeom prst="rect">
            <a:avLst/>
          </a:prstGeom>
        </p:spPr>
      </p:pic>
    </p:spTree>
    <p:extLst>
      <p:ext uri="{BB962C8B-B14F-4D97-AF65-F5344CB8AC3E}">
        <p14:creationId xmlns:p14="http://schemas.microsoft.com/office/powerpoint/2010/main" val="7989334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886989" y="1587731"/>
            <a:ext cx="9617623" cy="4671753"/>
          </a:xfrm>
        </p:spPr>
        <p:txBody>
          <a:bodyPr>
            <a:normAutofit fontScale="77500" lnSpcReduction="20000"/>
          </a:bodyPr>
          <a:lstStyle/>
          <a:p>
            <a:pPr marL="0" indent="0">
              <a:buNone/>
            </a:pPr>
            <a:r>
              <a:rPr lang="es-ES" b="1" dirty="0" smtClean="0">
                <a:latin typeface="Arial Narrow" panose="020B0606020202030204" pitchFamily="34" charset="0"/>
              </a:rPr>
              <a:t>Objetivo general:</a:t>
            </a:r>
          </a:p>
          <a:p>
            <a:pPr marL="0" indent="0">
              <a:buNone/>
            </a:pPr>
            <a:endParaRPr lang="es-ES" b="1" dirty="0" smtClean="0">
              <a:latin typeface="Arial Narrow" panose="020B0606020202030204" pitchFamily="34" charset="0"/>
            </a:endParaRPr>
          </a:p>
          <a:p>
            <a:r>
              <a:rPr lang="es-ES" dirty="0" smtClean="0">
                <a:latin typeface="Arial Narrow" panose="020B0606020202030204" pitchFamily="34" charset="0"/>
              </a:rPr>
              <a:t>Mejorar </a:t>
            </a:r>
            <a:r>
              <a:rPr lang="es-ES" dirty="0">
                <a:latin typeface="Arial Narrow" panose="020B0606020202030204" pitchFamily="34" charset="0"/>
              </a:rPr>
              <a:t>los procesos de inclusión de las personas (mujeres y hombres) con discapacidad, mediante la incorporación del enfoque de género en los procedimientos y actuaciones desplegadas por las organizaciones del sector de la discapacidad en el marco de los derechos humanos. </a:t>
            </a:r>
          </a:p>
          <a:p>
            <a:pPr marL="0" indent="0">
              <a:buNone/>
            </a:pPr>
            <a:endParaRPr lang="es-ES" dirty="0">
              <a:latin typeface="Arial Narrow" panose="020B0606020202030204" pitchFamily="34" charset="0"/>
            </a:endParaRPr>
          </a:p>
          <a:p>
            <a:pPr marL="0" indent="0">
              <a:buNone/>
            </a:pPr>
            <a:r>
              <a:rPr lang="es-ES" b="1" dirty="0" smtClean="0">
                <a:latin typeface="Arial Narrow" panose="020B0606020202030204" pitchFamily="34" charset="0"/>
              </a:rPr>
              <a:t>Objetivos específicos</a:t>
            </a:r>
            <a:r>
              <a:rPr lang="es-ES" b="1" dirty="0">
                <a:latin typeface="Arial Narrow" panose="020B0606020202030204" pitchFamily="34" charset="0"/>
              </a:rPr>
              <a:t>:</a:t>
            </a:r>
            <a:endParaRPr lang="es-ES" dirty="0">
              <a:latin typeface="Arial Narrow" panose="020B0606020202030204" pitchFamily="34" charset="0"/>
            </a:endParaRPr>
          </a:p>
          <a:p>
            <a:pPr marL="0" indent="0">
              <a:buNone/>
            </a:pPr>
            <a:endParaRPr lang="es-ES" dirty="0">
              <a:latin typeface="Arial Narrow" panose="020B0606020202030204" pitchFamily="34" charset="0"/>
            </a:endParaRPr>
          </a:p>
          <a:p>
            <a:pPr lvl="0" algn="just"/>
            <a:r>
              <a:rPr lang="es-ES" dirty="0" smtClean="0">
                <a:latin typeface="Arial Narrow" panose="020B0606020202030204" pitchFamily="34" charset="0"/>
              </a:rPr>
              <a:t>Establecer </a:t>
            </a:r>
            <a:r>
              <a:rPr lang="es-ES" dirty="0">
                <a:latin typeface="Arial Narrow" panose="020B0606020202030204" pitchFamily="34" charset="0"/>
              </a:rPr>
              <a:t>un marco general de actuación, a partir del análisis de la normativa estatal vigente y las prioridades que se derivan de ella, y tomando en consideración los últimos avances en su abordaje teórico y metodológico.</a:t>
            </a:r>
          </a:p>
          <a:p>
            <a:pPr lvl="0" algn="just"/>
            <a:r>
              <a:rPr lang="es-ES" dirty="0">
                <a:latin typeface="Arial Narrow" panose="020B0606020202030204" pitchFamily="34" charset="0"/>
              </a:rPr>
              <a:t>Visibilizar las desigualdades debidas a las relaciones de género atravesada por las situaciones de discapacidad con el fin de identificar las áreas hacia las que se ha de focalizar la intervención para mejorar la plena inclusión de las mujeres con discapacidad en todos los ámbitos  </a:t>
            </a:r>
          </a:p>
          <a:p>
            <a:pPr lvl="0" algn="just"/>
            <a:r>
              <a:rPr lang="es-ES" dirty="0">
                <a:latin typeface="Arial Narrow" panose="020B0606020202030204" pitchFamily="34" charset="0"/>
              </a:rPr>
              <a:t>Contribuir al conocimiento y a la toma de conciencia por parte de las y los actores involucrados en la gestión de los programas y actividades, para que consideren de forma sistemática e integral la promoción de la igualdad entre mujeres y hombres desde la perspectiva de género y discapacidad, mejorando así sus competencias profesionales en este campo, desde un enfoque de derechos humanos. </a:t>
            </a:r>
          </a:p>
          <a:p>
            <a:pPr lvl="0" algn="just"/>
            <a:r>
              <a:rPr lang="es-ES" dirty="0">
                <a:latin typeface="Arial Narrow" panose="020B0606020202030204" pitchFamily="34" charset="0"/>
              </a:rPr>
              <a:t>Ofrecer, a través de una formación virtual </a:t>
            </a:r>
            <a:r>
              <a:rPr lang="es-ES" dirty="0" err="1">
                <a:latin typeface="Arial Narrow" panose="020B0606020202030204" pitchFamily="34" charset="0"/>
              </a:rPr>
              <a:t>tutorizada</a:t>
            </a:r>
            <a:r>
              <a:rPr lang="es-ES" dirty="0">
                <a:latin typeface="Arial Narrow" panose="020B0606020202030204" pitchFamily="34" charset="0"/>
              </a:rPr>
              <a:t>, recomendaciones y pautas para identificar y aplicar en la práctica profesional el enfoque de género, asegurando su incorporación </a:t>
            </a:r>
            <a:r>
              <a:rPr lang="es-ES" i="1" dirty="0">
                <a:latin typeface="Arial Narrow" panose="020B0606020202030204" pitchFamily="34" charset="0"/>
              </a:rPr>
              <a:t>sistemática</a:t>
            </a:r>
            <a:r>
              <a:rPr lang="es-ES" dirty="0">
                <a:latin typeface="Arial Narrow" panose="020B0606020202030204" pitchFamily="34" charset="0"/>
              </a:rPr>
              <a:t> en los procedimientos habituales de trabajo, así como en los tipos de actuación más relevantes para el despliegue de los procesos de inserción laboral de las personas con discapacidad. </a:t>
            </a:r>
          </a:p>
          <a:p>
            <a:pPr algn="just"/>
            <a:endParaRPr lang="es-ES" dirty="0">
              <a:latin typeface="Arial Narrow" panose="020B0606020202030204" pitchFamily="34" charset="0"/>
            </a:endParaRPr>
          </a:p>
        </p:txBody>
      </p:sp>
      <p:pic>
        <p:nvPicPr>
          <p:cNvPr id="4" name="Imagen 3"/>
          <p:cNvPicPr>
            <a:picLocks noChangeAspect="1"/>
          </p:cNvPicPr>
          <p:nvPr/>
        </p:nvPicPr>
        <p:blipFill>
          <a:blip r:embed="rId2"/>
          <a:stretch>
            <a:fillRect/>
          </a:stretch>
        </p:blipFill>
        <p:spPr>
          <a:xfrm>
            <a:off x="303341" y="95422"/>
            <a:ext cx="1676545" cy="835224"/>
          </a:xfrm>
          <a:prstGeom prst="rect">
            <a:avLst/>
          </a:prstGeom>
        </p:spPr>
      </p:pic>
      <p:pic>
        <p:nvPicPr>
          <p:cNvPr id="5" name="Imagen 4"/>
          <p:cNvPicPr>
            <a:picLocks noChangeAspect="1"/>
          </p:cNvPicPr>
          <p:nvPr/>
        </p:nvPicPr>
        <p:blipFill>
          <a:blip r:embed="rId3"/>
          <a:stretch>
            <a:fillRect/>
          </a:stretch>
        </p:blipFill>
        <p:spPr>
          <a:xfrm>
            <a:off x="9575329" y="206498"/>
            <a:ext cx="2334970" cy="902286"/>
          </a:xfrm>
          <a:prstGeom prst="rect">
            <a:avLst/>
          </a:prstGeom>
        </p:spPr>
      </p:pic>
    </p:spTree>
    <p:extLst>
      <p:ext uri="{BB962C8B-B14F-4D97-AF65-F5344CB8AC3E}">
        <p14:creationId xmlns:p14="http://schemas.microsoft.com/office/powerpoint/2010/main" val="1040492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CONTENIDOS</a:t>
            </a:r>
            <a:endParaRPr lang="es-ES" dirty="0"/>
          </a:p>
        </p:txBody>
      </p:sp>
      <p:sp>
        <p:nvSpPr>
          <p:cNvPr id="3" name="Marcador de contenido 2"/>
          <p:cNvSpPr>
            <a:spLocks noGrp="1"/>
          </p:cNvSpPr>
          <p:nvPr>
            <p:ph idx="1"/>
          </p:nvPr>
        </p:nvSpPr>
        <p:spPr/>
        <p:txBody>
          <a:bodyPr>
            <a:normAutofit fontScale="85000" lnSpcReduction="20000"/>
          </a:bodyPr>
          <a:lstStyle/>
          <a:p>
            <a:pPr algn="just"/>
            <a:r>
              <a:rPr lang="es-ES" dirty="0" smtClean="0"/>
              <a:t>CONCEPTOS BÁSICOS: MODELOS Y ENFOQUES TEÓRICOS EN EL ÁMBITO DE LA DISCAPACIDAD.</a:t>
            </a:r>
          </a:p>
          <a:p>
            <a:pPr marL="0" indent="0" algn="just">
              <a:buNone/>
            </a:pPr>
            <a:endParaRPr lang="es-ES" dirty="0" smtClean="0"/>
          </a:p>
          <a:p>
            <a:pPr algn="just"/>
            <a:r>
              <a:rPr lang="es-ES" dirty="0" smtClean="0">
                <a:solidFill>
                  <a:schemeClr val="tx1"/>
                </a:solidFill>
              </a:rPr>
              <a:t>GÉNERO Y DISCAPACIDAD. LA TEORÍA DE LA INTERSECCIONALIDAD.</a:t>
            </a:r>
            <a:endParaRPr lang="es-ES" dirty="0">
              <a:solidFill>
                <a:schemeClr val="tx1"/>
              </a:solidFill>
            </a:endParaRPr>
          </a:p>
          <a:p>
            <a:pPr algn="just"/>
            <a:endParaRPr lang="es-ES" dirty="0" smtClean="0"/>
          </a:p>
          <a:p>
            <a:pPr algn="just"/>
            <a:r>
              <a:rPr lang="es-ES" dirty="0" smtClean="0"/>
              <a:t>LA INTERSECCIÓN DEL GÉNERO Y LA DISCAPACIDAD EN EL ÁMBITO DE LA SALUD. SALUD SEXUAL DE LAS NIÑAS Y MUJERES CON DISCAPACIDAD.</a:t>
            </a:r>
          </a:p>
          <a:p>
            <a:pPr algn="just"/>
            <a:endParaRPr lang="es-ES" dirty="0" smtClean="0"/>
          </a:p>
          <a:p>
            <a:pPr algn="just"/>
            <a:r>
              <a:rPr lang="es-ES" dirty="0" smtClean="0"/>
              <a:t>SALUD REPRODUCTIVA DE LAS NIÑAS Y MUJERES CON DISCAPACIDAD.</a:t>
            </a:r>
          </a:p>
          <a:p>
            <a:pPr algn="just"/>
            <a:endParaRPr lang="es-ES" dirty="0" smtClean="0"/>
          </a:p>
          <a:p>
            <a:pPr algn="just"/>
            <a:r>
              <a:rPr lang="es-ES" dirty="0" smtClean="0"/>
              <a:t>VIOLENCIA DE GÉNERO CONTRA LAS MUJERES CON DISCAPACIDAD.</a:t>
            </a:r>
          </a:p>
          <a:p>
            <a:pPr algn="just"/>
            <a:endParaRPr lang="es-ES" dirty="0" smtClean="0"/>
          </a:p>
          <a:p>
            <a:pPr algn="just"/>
            <a:r>
              <a:rPr lang="es-ES" dirty="0" smtClean="0"/>
              <a:t>BUENAS PRÁCTICAS EN MATERIA DE VIOLENCIA.</a:t>
            </a:r>
          </a:p>
          <a:p>
            <a:pPr algn="just"/>
            <a:endParaRPr lang="es-ES" dirty="0" smtClean="0"/>
          </a:p>
          <a:p>
            <a:pPr algn="just"/>
            <a:endParaRPr lang="es-ES" dirty="0" smtClean="0"/>
          </a:p>
          <a:p>
            <a:pPr algn="just"/>
            <a:endParaRPr lang="es-ES" dirty="0" smtClean="0"/>
          </a:p>
          <a:p>
            <a:pPr algn="just"/>
            <a:endParaRPr lang="es-ES" dirty="0" smtClean="0"/>
          </a:p>
          <a:p>
            <a:endParaRPr lang="es-ES" dirty="0"/>
          </a:p>
        </p:txBody>
      </p:sp>
      <p:pic>
        <p:nvPicPr>
          <p:cNvPr id="1184" name="Picture 160" descr="http://moodle.cermimujeres.e-presentaciones.net/moodle/theme/image.php/cermi/core/1558088020/spac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31750"/>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164" name="Imagen 163"/>
          <p:cNvPicPr>
            <a:picLocks noChangeAspect="1"/>
          </p:cNvPicPr>
          <p:nvPr/>
        </p:nvPicPr>
        <p:blipFill>
          <a:blip r:embed="rId3"/>
          <a:stretch>
            <a:fillRect/>
          </a:stretch>
        </p:blipFill>
        <p:spPr>
          <a:xfrm>
            <a:off x="303341" y="95422"/>
            <a:ext cx="1676545" cy="835224"/>
          </a:xfrm>
          <a:prstGeom prst="rect">
            <a:avLst/>
          </a:prstGeom>
        </p:spPr>
      </p:pic>
      <p:pic>
        <p:nvPicPr>
          <p:cNvPr id="166" name="Imagen 165"/>
          <p:cNvPicPr>
            <a:picLocks noChangeAspect="1"/>
          </p:cNvPicPr>
          <p:nvPr/>
        </p:nvPicPr>
        <p:blipFill>
          <a:blip r:embed="rId4"/>
          <a:stretch>
            <a:fillRect/>
          </a:stretch>
        </p:blipFill>
        <p:spPr>
          <a:xfrm>
            <a:off x="9575329" y="206498"/>
            <a:ext cx="2334970" cy="902286"/>
          </a:xfrm>
          <a:prstGeom prst="rect">
            <a:avLst/>
          </a:prstGeom>
        </p:spPr>
      </p:pic>
    </p:spTree>
    <p:extLst>
      <p:ext uri="{BB962C8B-B14F-4D97-AF65-F5344CB8AC3E}">
        <p14:creationId xmlns:p14="http://schemas.microsoft.com/office/powerpoint/2010/main" val="2226778047"/>
      </p:ext>
    </p:extLst>
  </p:cSld>
  <p:clrMapOvr>
    <a:masterClrMapping/>
  </p:clrMapOvr>
  <p:timing>
    <p:tnLst>
      <p:par>
        <p:cTn id="1" dur="indefinite" restart="never" nodeType="tmRoot"/>
      </p:par>
    </p:tnLst>
  </p:timing>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1283</TotalTime>
  <Words>361</Words>
  <Application>Microsoft Office PowerPoint</Application>
  <PresentationFormat>Panorámica</PresentationFormat>
  <Paragraphs>41</Paragraphs>
  <Slides>3</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vt:i4>
      </vt:variant>
    </vt:vector>
  </HeadingPairs>
  <TitlesOfParts>
    <vt:vector size="11" baseType="lpstr">
      <vt:lpstr>Arial</vt:lpstr>
      <vt:lpstr>Arial Narrow</vt:lpstr>
      <vt:lpstr>Arial Nova Cond Light</vt:lpstr>
      <vt:lpstr>Calibri</vt:lpstr>
      <vt:lpstr>Century Gothic</vt:lpstr>
      <vt:lpstr>Impact</vt:lpstr>
      <vt:lpstr>Wingdings 3</vt:lpstr>
      <vt:lpstr>Espiral</vt:lpstr>
      <vt:lpstr>Presentación de PowerPoint</vt:lpstr>
      <vt:lpstr>Presentación de PowerPoint</vt:lpstr>
      <vt:lpstr>CONTENIDOS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Luis Cayo Pérez Bueno,  presidente del Comité Español de Representantes de Personas con Discapacidad (CERMI), se complace en invitarle al acto de entrega del premio cermi.es 2017 en la categoría Accesibilidad Universal- Fundación Vodafone concedido a la</dc:title>
  <dc:creator>Mercedes Perez</dc:creator>
  <cp:lastModifiedBy>Mercedes Perez</cp:lastModifiedBy>
  <cp:revision>37</cp:revision>
  <dcterms:created xsi:type="dcterms:W3CDTF">2017-12-05T13:10:57Z</dcterms:created>
  <dcterms:modified xsi:type="dcterms:W3CDTF">2019-10-17T08:41:19Z</dcterms:modified>
</cp:coreProperties>
</file>